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Arial Nova Bold" charset="1" panose="020B0804020202020204"/>
      <p:regular r:id="rId36"/>
    </p:embeddedFont>
    <p:embeddedFont>
      <p:font typeface="Arial Nova" charset="1" panose="020B0504020202020204"/>
      <p:regular r:id="rId37"/>
    </p:embeddedFont>
    <p:embeddedFont>
      <p:font typeface="Arial Unicode" charset="1" panose="020B0604020202020204"/>
      <p:regular r:id="rId38"/>
    </p:embeddedFont>
    <p:embeddedFont>
      <p:font typeface="Arial Nova Bold Italics" charset="1" panose="020B0804020202090204"/>
      <p:regular r:id="rId39"/>
    </p:embeddedFont>
    <p:embeddedFont>
      <p:font typeface="Arial Nova Italics" charset="1" panose="020B0504020202090204"/>
      <p:regular r:id="rId40"/>
    </p:embeddedFont>
    <p:embeddedFont>
      <p:font typeface="Canva Sans" charset="1" panose="020B0503030501040103"/>
      <p:regular r:id="rId41"/>
    </p:embeddedFont>
    <p:embeddedFont>
      <p:font typeface="Canva Sans Bold" charset="1" panose="020B08030305010401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jpe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24.png" Type="http://schemas.openxmlformats.org/officeDocument/2006/relationships/image"/><Relationship Id="rId4" Target="../media/image3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4.png" Type="http://schemas.openxmlformats.org/officeDocument/2006/relationships/image"/><Relationship Id="rId4" Target="../media/image34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1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2" Target="../media/image1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5.png" Type="http://schemas.openxmlformats.org/officeDocument/2006/relationships/image"/><Relationship Id="rId3" Target="../media/image24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58682" y="9153395"/>
            <a:ext cx="7752384" cy="104905"/>
            <a:chOff x="0" y="0"/>
            <a:chExt cx="2041780" cy="276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1780" cy="27629"/>
            </a:xfrm>
            <a:custGeom>
              <a:avLst/>
              <a:gdLst/>
              <a:ahLst/>
              <a:cxnLst/>
              <a:rect r="r" b="b" t="t" l="l"/>
              <a:pathLst>
                <a:path h="27629" w="2041780">
                  <a:moveTo>
                    <a:pt x="0" y="0"/>
                  </a:moveTo>
                  <a:lnTo>
                    <a:pt x="2041780" y="0"/>
                  </a:lnTo>
                  <a:lnTo>
                    <a:pt x="2041780" y="27629"/>
                  </a:lnTo>
                  <a:lnTo>
                    <a:pt x="0" y="27629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41780" cy="65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758682" y="9648766"/>
            <a:ext cx="11500618" cy="93215"/>
            <a:chOff x="0" y="0"/>
            <a:chExt cx="3028969" cy="245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28969" cy="24550"/>
            </a:xfrm>
            <a:custGeom>
              <a:avLst/>
              <a:gdLst/>
              <a:ahLst/>
              <a:cxnLst/>
              <a:rect r="r" b="b" t="t" l="l"/>
              <a:pathLst>
                <a:path h="24550" w="3028969">
                  <a:moveTo>
                    <a:pt x="0" y="0"/>
                  </a:moveTo>
                  <a:lnTo>
                    <a:pt x="3028969" y="0"/>
                  </a:lnTo>
                  <a:lnTo>
                    <a:pt x="3028969" y="24550"/>
                  </a:lnTo>
                  <a:lnTo>
                    <a:pt x="0" y="2455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28969" cy="6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88888" y="736980"/>
            <a:ext cx="5670412" cy="7369420"/>
          </a:xfrm>
          <a:custGeom>
            <a:avLst/>
            <a:gdLst/>
            <a:ahLst/>
            <a:cxnLst/>
            <a:rect r="r" b="b" t="t" l="l"/>
            <a:pathLst>
              <a:path h="7369420" w="5670412">
                <a:moveTo>
                  <a:pt x="0" y="0"/>
                </a:moveTo>
                <a:lnTo>
                  <a:pt x="5670412" y="0"/>
                </a:lnTo>
                <a:lnTo>
                  <a:pt x="5670412" y="7369420"/>
                </a:lnTo>
                <a:lnTo>
                  <a:pt x="0" y="7369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l="-91826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236" y="8943492"/>
            <a:ext cx="4383383" cy="1073482"/>
          </a:xfrm>
          <a:custGeom>
            <a:avLst/>
            <a:gdLst/>
            <a:ahLst/>
            <a:cxnLst/>
            <a:rect r="r" b="b" t="t" l="l"/>
            <a:pathLst>
              <a:path h="1073482" w="4383383">
                <a:moveTo>
                  <a:pt x="0" y="0"/>
                </a:moveTo>
                <a:lnTo>
                  <a:pt x="4383383" y="0"/>
                </a:lnTo>
                <a:lnTo>
                  <a:pt x="4383383" y="1073481"/>
                </a:lnTo>
                <a:lnTo>
                  <a:pt x="0" y="1073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40371" y="7014273"/>
            <a:ext cx="879436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C2E5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Danny Zweben &amp; Dr. Jason Chein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236" y="1043021"/>
            <a:ext cx="9764646" cy="385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C2E5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Social Media Engagement and Risky Behavior:</a:t>
            </a:r>
            <a:r>
              <a:rPr lang="en-US" sz="5499">
                <a:solidFill>
                  <a:srgbClr val="0C2E5E"/>
                </a:solidFill>
                <a:latin typeface="Arial Nova"/>
                <a:ea typeface="Arial Nova"/>
                <a:cs typeface="Arial Nova"/>
                <a:sym typeface="Arial Nova"/>
              </a:rPr>
              <a:t> The Role of Impulsivity and Sensation Seeking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6257622" y="512598"/>
            <a:ext cx="992770" cy="992770"/>
          </a:xfrm>
          <a:custGeom>
            <a:avLst/>
            <a:gdLst/>
            <a:ahLst/>
            <a:cxnLst/>
            <a:rect r="r" b="b" t="t" l="l"/>
            <a:pathLst>
              <a:path h="992770" w="992770">
                <a:moveTo>
                  <a:pt x="0" y="0"/>
                </a:moveTo>
                <a:lnTo>
                  <a:pt x="992770" y="0"/>
                </a:lnTo>
                <a:lnTo>
                  <a:pt x="992770" y="992770"/>
                </a:lnTo>
                <a:lnTo>
                  <a:pt x="0" y="99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60250" y="581417"/>
            <a:ext cx="987254" cy="1111102"/>
          </a:xfrm>
          <a:custGeom>
            <a:avLst/>
            <a:gdLst/>
            <a:ahLst/>
            <a:cxnLst/>
            <a:rect r="r" b="b" t="t" l="l"/>
            <a:pathLst>
              <a:path h="1111102" w="987254">
                <a:moveTo>
                  <a:pt x="0" y="0"/>
                </a:moveTo>
                <a:lnTo>
                  <a:pt x="987254" y="0"/>
                </a:lnTo>
                <a:lnTo>
                  <a:pt x="987254" y="1111101"/>
                </a:lnTo>
                <a:lnTo>
                  <a:pt x="0" y="1111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04" t="0" r="-4657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19993" y="325447"/>
            <a:ext cx="1368782" cy="1367071"/>
          </a:xfrm>
          <a:custGeom>
            <a:avLst/>
            <a:gdLst/>
            <a:ahLst/>
            <a:cxnLst/>
            <a:rect r="r" b="b" t="t" l="l"/>
            <a:pathLst>
              <a:path h="1367071" w="1368782">
                <a:moveTo>
                  <a:pt x="0" y="0"/>
                </a:moveTo>
                <a:lnTo>
                  <a:pt x="1368782" y="0"/>
                </a:lnTo>
                <a:lnTo>
                  <a:pt x="1368782" y="1367071"/>
                </a:lnTo>
                <a:lnTo>
                  <a:pt x="0" y="1367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80337" y="56859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10782" y="728004"/>
            <a:ext cx="488212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0"/>
              </a:lnSpc>
            </a:pPr>
            <a:r>
              <a:rPr lang="en-US" b="true" sz="63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Background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69567"/>
            <a:ext cx="10743642" cy="6894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b="true" sz="2676">
                <a:solidFill>
                  <a:srgbClr val="5E17EB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Exposure to Risky Behaviors </a:t>
            </a:r>
            <a:r>
              <a:rPr lang="en-US" sz="2676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– SSM increases exposure to risky actions, reinforcing social modeling and peer influence (Zheng et al., 2021; Geusens &amp; Beullens, 2021).</a:t>
            </a:r>
          </a:p>
          <a:p>
            <a:pPr algn="l" marL="1155743" indent="-385248" lvl="2">
              <a:lnSpc>
                <a:spcPts val="3747"/>
              </a:lnSpc>
              <a:buFont typeface="Arial"/>
              <a:buChar char="⚬"/>
            </a:pPr>
            <a:r>
              <a:rPr lang="en-US" sz="2676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Some research suggests SSM preceeds risk behavior (temporal pattern).</a:t>
            </a:r>
          </a:p>
          <a:p>
            <a:pPr algn="l">
              <a:lnSpc>
                <a:spcPts val="3747"/>
              </a:lnSpc>
            </a:pPr>
          </a:p>
          <a:p>
            <a:pPr algn="l" marL="577871" indent="-288936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5271FF"/>
                </a:solidFill>
                <a:latin typeface="Arial Nova"/>
                <a:ea typeface="Arial Nova"/>
                <a:cs typeface="Arial Nova"/>
                <a:sym typeface="Arial Nova"/>
              </a:rPr>
              <a:t>No Causal Link? – The relationship may be driven by a third variable.</a:t>
            </a:r>
          </a:p>
          <a:p>
            <a:pPr algn="l" marL="577871" indent="-288936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5271FF"/>
                </a:solidFill>
                <a:latin typeface="Arial Nova"/>
                <a:ea typeface="Arial Nova"/>
                <a:cs typeface="Arial Nova"/>
                <a:sym typeface="Arial Nova"/>
              </a:rPr>
              <a:t>Reverse direction? Risk-takers may be more likely to use SSM. (Is SSM itself a risk behavior?)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033"/>
              </a:lnSpc>
            </a:pP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57866" y="2139291"/>
            <a:ext cx="15156954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Some theories: What Drives the Relationship Between SSM and Risk-Taking?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4657084" y="180141"/>
            <a:ext cx="1697118" cy="1697118"/>
          </a:xfrm>
          <a:custGeom>
            <a:avLst/>
            <a:gdLst/>
            <a:ahLst/>
            <a:cxnLst/>
            <a:rect r="r" b="b" t="t" l="l"/>
            <a:pathLst>
              <a:path h="1697118" w="1697118">
                <a:moveTo>
                  <a:pt x="0" y="0"/>
                </a:moveTo>
                <a:lnTo>
                  <a:pt x="1697117" y="0"/>
                </a:lnTo>
                <a:lnTo>
                  <a:pt x="1697117" y="1697118"/>
                </a:lnTo>
                <a:lnTo>
                  <a:pt x="0" y="169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57622" y="512598"/>
            <a:ext cx="992770" cy="992770"/>
          </a:xfrm>
          <a:custGeom>
            <a:avLst/>
            <a:gdLst/>
            <a:ahLst/>
            <a:cxnLst/>
            <a:rect r="r" b="b" t="t" l="l"/>
            <a:pathLst>
              <a:path h="992770" w="992770">
                <a:moveTo>
                  <a:pt x="0" y="0"/>
                </a:moveTo>
                <a:lnTo>
                  <a:pt x="992770" y="0"/>
                </a:lnTo>
                <a:lnTo>
                  <a:pt x="992770" y="992770"/>
                </a:lnTo>
                <a:lnTo>
                  <a:pt x="0" y="99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60250" y="581417"/>
            <a:ext cx="987254" cy="1111102"/>
          </a:xfrm>
          <a:custGeom>
            <a:avLst/>
            <a:gdLst/>
            <a:ahLst/>
            <a:cxnLst/>
            <a:rect r="r" b="b" t="t" l="l"/>
            <a:pathLst>
              <a:path h="1111102" w="987254">
                <a:moveTo>
                  <a:pt x="0" y="0"/>
                </a:moveTo>
                <a:lnTo>
                  <a:pt x="987254" y="0"/>
                </a:lnTo>
                <a:lnTo>
                  <a:pt x="987254" y="1111101"/>
                </a:lnTo>
                <a:lnTo>
                  <a:pt x="0" y="1111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304" t="0" r="-4657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19993" y="325447"/>
            <a:ext cx="1368782" cy="1367071"/>
          </a:xfrm>
          <a:custGeom>
            <a:avLst/>
            <a:gdLst/>
            <a:ahLst/>
            <a:cxnLst/>
            <a:rect r="r" b="b" t="t" l="l"/>
            <a:pathLst>
              <a:path h="1367071" w="1368782">
                <a:moveTo>
                  <a:pt x="0" y="0"/>
                </a:moveTo>
                <a:lnTo>
                  <a:pt x="1368782" y="0"/>
                </a:lnTo>
                <a:lnTo>
                  <a:pt x="1368782" y="1367071"/>
                </a:lnTo>
                <a:lnTo>
                  <a:pt x="0" y="1367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80337" y="56859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0782" y="728004"/>
            <a:ext cx="488212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0"/>
              </a:lnSpc>
            </a:pPr>
            <a:r>
              <a:rPr lang="en-US" b="true" sz="63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3069567"/>
            <a:ext cx="11244147" cy="642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b="true" sz="2676">
                <a:solidFill>
                  <a:srgbClr val="5E17EB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Exposure to Risky Behaviors </a:t>
            </a:r>
            <a:r>
              <a:rPr lang="en-US" sz="2676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– SSM increases exposure to risky actions, reinforcing social modeling and peer influence (Zheng et al., 2021; Geusens &amp; Beullens, 2021).</a:t>
            </a:r>
          </a:p>
          <a:p>
            <a:pPr algn="l" marL="1155743" indent="-385248" lvl="2">
              <a:lnSpc>
                <a:spcPts val="3747"/>
              </a:lnSpc>
              <a:buFont typeface="Arial"/>
              <a:buChar char="⚬"/>
            </a:pPr>
            <a:r>
              <a:rPr lang="en-US" sz="2676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Some research suggests SSM preceeds risk behavior (temporal pattern).</a:t>
            </a:r>
          </a:p>
          <a:p>
            <a:pPr algn="l">
              <a:lnSpc>
                <a:spcPts val="3747"/>
              </a:lnSpc>
            </a:pPr>
          </a:p>
          <a:p>
            <a:pPr algn="l" marL="577871" indent="-288936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5271FF"/>
                </a:solidFill>
                <a:latin typeface="Arial Nova"/>
                <a:ea typeface="Arial Nova"/>
                <a:cs typeface="Arial Nova"/>
                <a:sym typeface="Arial Nova"/>
              </a:rPr>
              <a:t>No Causal Link? </a:t>
            </a:r>
            <a:r>
              <a:rPr lang="en-US" sz="2676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– The relationship may be driven by a third variable.</a:t>
            </a:r>
          </a:p>
          <a:p>
            <a:pPr algn="l" marL="577871" indent="-288936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5271FF"/>
                </a:solidFill>
                <a:latin typeface="Arial Nova"/>
                <a:ea typeface="Arial Nova"/>
                <a:cs typeface="Arial Nova"/>
                <a:sym typeface="Arial Nova"/>
              </a:rPr>
              <a:t>Reverse direction?</a:t>
            </a:r>
            <a:r>
              <a:rPr lang="en-US" sz="2676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Risk-takers may be more likely to use SSM. (Is SSM itself a risk behavior?)</a:t>
            </a:r>
          </a:p>
          <a:p>
            <a:pPr algn="l">
              <a:lnSpc>
                <a:spcPts val="3033"/>
              </a:lnSpc>
            </a:pP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b="true" sz="2676">
                <a:solidFill>
                  <a:srgbClr val="5E17EB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Cognitive Mechanisms</a:t>
            </a:r>
            <a:r>
              <a:rPr lang="en-US" sz="2676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– SSM use is linked to higher sensation-seeking and impulsivity, which drive risk-taking (Dou et al., 2020).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7866" y="2139291"/>
            <a:ext cx="15156954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u="sng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Some theories: What Drives the Relationship Between SSM and Risk-Taking?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4102784" y="-113893"/>
            <a:ext cx="2040485" cy="2061096"/>
          </a:xfrm>
          <a:custGeom>
            <a:avLst/>
            <a:gdLst/>
            <a:ahLst/>
            <a:cxnLst/>
            <a:rect r="r" b="b" t="t" l="l"/>
            <a:pathLst>
              <a:path h="2061096" w="2040485">
                <a:moveTo>
                  <a:pt x="0" y="0"/>
                </a:moveTo>
                <a:lnTo>
                  <a:pt x="2040485" y="0"/>
                </a:lnTo>
                <a:lnTo>
                  <a:pt x="2040485" y="2061097"/>
                </a:lnTo>
                <a:lnTo>
                  <a:pt x="0" y="2061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33758" y="2501120"/>
            <a:ext cx="5842849" cy="6163526"/>
          </a:xfrm>
          <a:custGeom>
            <a:avLst/>
            <a:gdLst/>
            <a:ahLst/>
            <a:cxnLst/>
            <a:rect r="r" b="b" t="t" l="l"/>
            <a:pathLst>
              <a:path h="6163526" w="5842849">
                <a:moveTo>
                  <a:pt x="0" y="0"/>
                </a:moveTo>
                <a:lnTo>
                  <a:pt x="5842849" y="0"/>
                </a:lnTo>
                <a:lnTo>
                  <a:pt x="5842849" y="6163526"/>
                </a:lnTo>
                <a:lnTo>
                  <a:pt x="0" y="6163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2" t="-960" r="-122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66842" y="2501120"/>
            <a:ext cx="8789342" cy="6163526"/>
          </a:xfrm>
          <a:custGeom>
            <a:avLst/>
            <a:gdLst/>
            <a:ahLst/>
            <a:cxnLst/>
            <a:rect r="r" b="b" t="t" l="l"/>
            <a:pathLst>
              <a:path h="6163526" w="8789342">
                <a:moveTo>
                  <a:pt x="0" y="0"/>
                </a:moveTo>
                <a:lnTo>
                  <a:pt x="8789342" y="0"/>
                </a:lnTo>
                <a:lnTo>
                  <a:pt x="8789342" y="6163526"/>
                </a:lnTo>
                <a:lnTo>
                  <a:pt x="0" y="6163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810782" y="656566"/>
            <a:ext cx="797784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</a:pPr>
            <a:r>
              <a:rPr lang="en-US" b="true" sz="72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The Paradox!!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3832" y="-286401"/>
            <a:ext cx="20645927" cy="11613334"/>
          </a:xfrm>
          <a:custGeom>
            <a:avLst/>
            <a:gdLst/>
            <a:ahLst/>
            <a:cxnLst/>
            <a:rect r="r" b="b" t="t" l="l"/>
            <a:pathLst>
              <a:path h="11613334" w="20645927">
                <a:moveTo>
                  <a:pt x="0" y="0"/>
                </a:moveTo>
                <a:lnTo>
                  <a:pt x="20645927" y="0"/>
                </a:lnTo>
                <a:lnTo>
                  <a:pt x="20645927" y="11613333"/>
                </a:lnTo>
                <a:lnTo>
                  <a:pt x="0" y="11613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3874575" y="7046579"/>
            <a:ext cx="2085030" cy="2346591"/>
          </a:xfrm>
          <a:custGeom>
            <a:avLst/>
            <a:gdLst/>
            <a:ahLst/>
            <a:cxnLst/>
            <a:rect r="r" b="b" t="t" l="l"/>
            <a:pathLst>
              <a:path h="2346591" w="2085030">
                <a:moveTo>
                  <a:pt x="0" y="0"/>
                </a:moveTo>
                <a:lnTo>
                  <a:pt x="2085031" y="0"/>
                </a:lnTo>
                <a:lnTo>
                  <a:pt x="2085031" y="2346591"/>
                </a:lnTo>
                <a:lnTo>
                  <a:pt x="0" y="234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04" t="0" r="-4657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3122" y="3799500"/>
            <a:ext cx="5475333" cy="5317917"/>
          </a:xfrm>
          <a:custGeom>
            <a:avLst/>
            <a:gdLst/>
            <a:ahLst/>
            <a:cxnLst/>
            <a:rect r="r" b="b" t="t" l="l"/>
            <a:pathLst>
              <a:path h="5317917" w="5475333">
                <a:moveTo>
                  <a:pt x="0" y="0"/>
                </a:moveTo>
                <a:lnTo>
                  <a:pt x="5475333" y="0"/>
                </a:lnTo>
                <a:lnTo>
                  <a:pt x="5475333" y="5317917"/>
                </a:lnTo>
                <a:lnTo>
                  <a:pt x="0" y="531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995927" y="877134"/>
            <a:ext cx="518667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Background: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23934" y="949840"/>
            <a:ext cx="8833150" cy="77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i="true">
                <a:solidFill>
                  <a:srgbClr val="000000"/>
                </a:solidFill>
                <a:latin typeface="Arial Nova Italics"/>
                <a:ea typeface="Arial Nova Italics"/>
                <a:cs typeface="Arial Nova Italics"/>
                <a:sym typeface="Arial Nova Italics"/>
              </a:rPr>
              <a:t>SSM and mechanisms of risk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842" y="2366304"/>
            <a:ext cx="17487098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 growing body of literature has demonstrated reliable relationships between </a:t>
            </a:r>
            <a:r>
              <a:rPr lang="en-US" sz="3199">
                <a:solidFill>
                  <a:srgbClr val="004AAD"/>
                </a:solidFill>
                <a:latin typeface="Arial Nova"/>
                <a:ea typeface="Arial Nova"/>
                <a:cs typeface="Arial Nova"/>
                <a:sym typeface="Arial Nova"/>
              </a:rPr>
              <a:t>SSM and impulsivity, and between ssm and reward sensitivity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83868" y="3995450"/>
            <a:ext cx="8898316" cy="457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W</a:t>
            </a: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eaker self-regulation and executive functioning (Wilmer &amp; Chein, 2016).</a:t>
            </a:r>
          </a:p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Impulsivity and instant gratification tendencies (Minear et al., 2013; Sanbonmatsu et al., 2013).</a:t>
            </a:r>
          </a:p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</a:t>
            </a: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ttention deficits (Wilmer &amp; Chein, 2016).</a:t>
            </a:r>
          </a:p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Reduced ACC gray matter (Loh &amp; Kanai, 2014).</a:t>
            </a:r>
          </a:p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Heavy SSM use associated with altered PFC activity during cognitive tasks (Moisala et al., 2016).</a:t>
            </a:r>
          </a:p>
          <a:p>
            <a:pPr algn="l">
              <a:lnSpc>
                <a:spcPts val="4091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235840" y="180141"/>
            <a:ext cx="1697118" cy="1697118"/>
          </a:xfrm>
          <a:custGeom>
            <a:avLst/>
            <a:gdLst/>
            <a:ahLst/>
            <a:cxnLst/>
            <a:rect r="r" b="b" t="t" l="l"/>
            <a:pathLst>
              <a:path h="1697118" w="1697118">
                <a:moveTo>
                  <a:pt x="0" y="0"/>
                </a:moveTo>
                <a:lnTo>
                  <a:pt x="1697118" y="0"/>
                </a:lnTo>
                <a:lnTo>
                  <a:pt x="1697118" y="1697118"/>
                </a:lnTo>
                <a:lnTo>
                  <a:pt x="0" y="1697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3832" y="-286401"/>
            <a:ext cx="20645927" cy="11613334"/>
          </a:xfrm>
          <a:custGeom>
            <a:avLst/>
            <a:gdLst/>
            <a:ahLst/>
            <a:cxnLst/>
            <a:rect r="r" b="b" t="t" l="l"/>
            <a:pathLst>
              <a:path h="11613334" w="20645927">
                <a:moveTo>
                  <a:pt x="0" y="0"/>
                </a:moveTo>
                <a:lnTo>
                  <a:pt x="20645927" y="0"/>
                </a:lnTo>
                <a:lnTo>
                  <a:pt x="20645927" y="11613333"/>
                </a:lnTo>
                <a:lnTo>
                  <a:pt x="0" y="11613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3874575" y="7046579"/>
            <a:ext cx="2085030" cy="2346591"/>
          </a:xfrm>
          <a:custGeom>
            <a:avLst/>
            <a:gdLst/>
            <a:ahLst/>
            <a:cxnLst/>
            <a:rect r="r" b="b" t="t" l="l"/>
            <a:pathLst>
              <a:path h="2346591" w="2085030">
                <a:moveTo>
                  <a:pt x="0" y="0"/>
                </a:moveTo>
                <a:lnTo>
                  <a:pt x="2085031" y="0"/>
                </a:lnTo>
                <a:lnTo>
                  <a:pt x="2085031" y="2346591"/>
                </a:lnTo>
                <a:lnTo>
                  <a:pt x="0" y="234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04" t="0" r="-4657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5927" y="877134"/>
            <a:ext cx="518667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Background: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23934" y="949840"/>
            <a:ext cx="8833150" cy="77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i="true">
                <a:solidFill>
                  <a:srgbClr val="000000"/>
                </a:solidFill>
                <a:latin typeface="Arial Nova Italics"/>
                <a:ea typeface="Arial Nova Italics"/>
                <a:cs typeface="Arial Nova Italics"/>
                <a:sym typeface="Arial Nova Italics"/>
              </a:rPr>
              <a:t>SSM and mechanisms of risk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842" y="2366304"/>
            <a:ext cx="17487098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 growing body of literature has demonstrated reliable relationships between </a:t>
            </a:r>
            <a:r>
              <a:rPr lang="en-US" sz="3199">
                <a:solidFill>
                  <a:srgbClr val="004AAD"/>
                </a:solidFill>
                <a:latin typeface="Arial Nova"/>
                <a:ea typeface="Arial Nova"/>
                <a:cs typeface="Arial Nova"/>
                <a:sym typeface="Arial Nova"/>
              </a:rPr>
              <a:t>SSM and impulsivity, and between ssm and reward sensitivity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83868" y="3995450"/>
            <a:ext cx="9880790" cy="457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Greater sensationation seeking  (Sanbonmatsu et al., 2013).</a:t>
            </a:r>
          </a:p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Increased delay discounting (Hadar et al., 2015).</a:t>
            </a:r>
          </a:p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Media multitasking does not satisfy cognitive needs but provides emotional gratification (Wang &amp; Tchernev, 2012).</a:t>
            </a:r>
          </a:p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Stronger sensitivity to immediate rewards in heavy SSM users (Hadar et al., 2017; Tang et al., 2017).</a:t>
            </a:r>
          </a:p>
          <a:p>
            <a:pPr algn="l" marL="474978" indent="-237489" lvl="1">
              <a:lnSpc>
                <a:spcPts val="4091"/>
              </a:lnSpc>
              <a:buFont typeface="Arial"/>
              <a:buChar char="•"/>
            </a:pPr>
            <a:r>
              <a:rPr lang="en-US" sz="2199" spc="5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Weaker reward reinforcement learning associated with SSM habits (Meshi et al., 2019).</a:t>
            </a:r>
          </a:p>
          <a:p>
            <a:pPr algn="l">
              <a:lnSpc>
                <a:spcPts val="4091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64029" y="3799500"/>
            <a:ext cx="5780890" cy="5405132"/>
          </a:xfrm>
          <a:custGeom>
            <a:avLst/>
            <a:gdLst/>
            <a:ahLst/>
            <a:cxnLst/>
            <a:rect r="r" b="b" t="t" l="l"/>
            <a:pathLst>
              <a:path h="5405132" w="5780890">
                <a:moveTo>
                  <a:pt x="0" y="0"/>
                </a:moveTo>
                <a:lnTo>
                  <a:pt x="5780890" y="0"/>
                </a:lnTo>
                <a:lnTo>
                  <a:pt x="5780890" y="5405132"/>
                </a:lnTo>
                <a:lnTo>
                  <a:pt x="0" y="5405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657084" y="180141"/>
            <a:ext cx="1697118" cy="1697118"/>
          </a:xfrm>
          <a:custGeom>
            <a:avLst/>
            <a:gdLst/>
            <a:ahLst/>
            <a:cxnLst/>
            <a:rect r="r" b="b" t="t" l="l"/>
            <a:pathLst>
              <a:path h="1697118" w="1697118">
                <a:moveTo>
                  <a:pt x="0" y="0"/>
                </a:moveTo>
                <a:lnTo>
                  <a:pt x="1697117" y="0"/>
                </a:lnTo>
                <a:lnTo>
                  <a:pt x="1697117" y="1697118"/>
                </a:lnTo>
                <a:lnTo>
                  <a:pt x="0" y="1697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537243" y="3216198"/>
            <a:ext cx="10844726" cy="500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0" indent="-388615" lvl="1">
              <a:lnSpc>
                <a:spcPts val="6695"/>
              </a:lnSpc>
              <a:buFont typeface="Arial"/>
              <a:buChar char="•"/>
            </a:pPr>
            <a:r>
              <a:rPr lang="en-US" sz="3599" spc="8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Better indices for measuring social media use</a:t>
            </a:r>
          </a:p>
          <a:p>
            <a:pPr algn="l" marL="777230" indent="-388615" lvl="1">
              <a:lnSpc>
                <a:spcPts val="6695"/>
              </a:lnSpc>
              <a:buFont typeface="Arial"/>
              <a:buChar char="•"/>
            </a:pPr>
            <a:r>
              <a:rPr lang="en-US" sz="3599" spc="8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Examining risk mechanisms, risk-taking, and social media together</a:t>
            </a:r>
          </a:p>
          <a:p>
            <a:pPr algn="l" marL="777230" indent="-388615" lvl="1">
              <a:lnSpc>
                <a:spcPts val="6695"/>
              </a:lnSpc>
              <a:buFont typeface="Arial"/>
              <a:buChar char="•"/>
            </a:pPr>
            <a:r>
              <a:rPr lang="en-US" sz="3599" spc="8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Distinguishing positive vs. negative risk-taking</a:t>
            </a:r>
          </a:p>
          <a:p>
            <a:pPr algn="l" marL="777230" indent="-388615" lvl="1">
              <a:lnSpc>
                <a:spcPts val="6695"/>
              </a:lnSpc>
              <a:buFont typeface="Arial"/>
              <a:buChar char="•"/>
            </a:pPr>
            <a:r>
              <a:rPr lang="en-US" sz="3599" spc="8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Comparing high- vs. low-stakes risk behavior</a:t>
            </a:r>
          </a:p>
          <a:p>
            <a:pPr algn="l">
              <a:lnSpc>
                <a:spcPts val="669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677820" y="5685912"/>
            <a:ext cx="4193427" cy="4114800"/>
          </a:xfrm>
          <a:custGeom>
            <a:avLst/>
            <a:gdLst/>
            <a:ahLst/>
            <a:cxnLst/>
            <a:rect r="r" b="b" t="t" l="l"/>
            <a:pathLst>
              <a:path h="4114800" w="4193427">
                <a:moveTo>
                  <a:pt x="0" y="0"/>
                </a:moveTo>
                <a:lnTo>
                  <a:pt x="4193427" y="0"/>
                </a:lnTo>
                <a:lnTo>
                  <a:pt x="41934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6842" y="889414"/>
            <a:ext cx="1805151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</a:pPr>
            <a:r>
              <a:rPr lang="en-US" b="true" sz="65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Existing gaps in the literature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3874575" y="7046579"/>
            <a:ext cx="2085030" cy="2346591"/>
          </a:xfrm>
          <a:custGeom>
            <a:avLst/>
            <a:gdLst/>
            <a:ahLst/>
            <a:cxnLst/>
            <a:rect r="r" b="b" t="t" l="l"/>
            <a:pathLst>
              <a:path h="2346591" w="2085030">
                <a:moveTo>
                  <a:pt x="0" y="0"/>
                </a:moveTo>
                <a:lnTo>
                  <a:pt x="2085031" y="0"/>
                </a:lnTo>
                <a:lnTo>
                  <a:pt x="2085031" y="2346591"/>
                </a:lnTo>
                <a:lnTo>
                  <a:pt x="0" y="2346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304" t="0" r="-4657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77820" y="5685912"/>
            <a:ext cx="4193427" cy="4114800"/>
          </a:xfrm>
          <a:custGeom>
            <a:avLst/>
            <a:gdLst/>
            <a:ahLst/>
            <a:cxnLst/>
            <a:rect r="r" b="b" t="t" l="l"/>
            <a:pathLst>
              <a:path h="4114800" w="4193427">
                <a:moveTo>
                  <a:pt x="0" y="0"/>
                </a:moveTo>
                <a:lnTo>
                  <a:pt x="4193427" y="0"/>
                </a:lnTo>
                <a:lnTo>
                  <a:pt x="41934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8866" y="2710315"/>
            <a:ext cx="5759728" cy="6547985"/>
          </a:xfrm>
          <a:custGeom>
            <a:avLst/>
            <a:gdLst/>
            <a:ahLst/>
            <a:cxnLst/>
            <a:rect r="r" b="b" t="t" l="l"/>
            <a:pathLst>
              <a:path h="6547985" w="5759728">
                <a:moveTo>
                  <a:pt x="0" y="0"/>
                </a:moveTo>
                <a:lnTo>
                  <a:pt x="5759727" y="0"/>
                </a:lnTo>
                <a:lnTo>
                  <a:pt x="5759727" y="6547985"/>
                </a:lnTo>
                <a:lnTo>
                  <a:pt x="0" y="6547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689" b="-7870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98593" y="2706475"/>
            <a:ext cx="6514226" cy="4340103"/>
          </a:xfrm>
          <a:custGeom>
            <a:avLst/>
            <a:gdLst/>
            <a:ahLst/>
            <a:cxnLst/>
            <a:rect r="r" b="b" t="t" l="l"/>
            <a:pathLst>
              <a:path h="4340103" w="6514226">
                <a:moveTo>
                  <a:pt x="0" y="0"/>
                </a:moveTo>
                <a:lnTo>
                  <a:pt x="6514227" y="0"/>
                </a:lnTo>
                <a:lnTo>
                  <a:pt x="6514227" y="4340104"/>
                </a:lnTo>
                <a:lnTo>
                  <a:pt x="0" y="4340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66842" y="394114"/>
            <a:ext cx="18051515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SSM use or SSM addiction?</a:t>
            </a:r>
          </a:p>
          <a:p>
            <a:pPr algn="l" marL="0" indent="0" lvl="0">
              <a:lnSpc>
                <a:spcPts val="780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4258610" y="594388"/>
            <a:ext cx="1582273" cy="1481404"/>
          </a:xfrm>
          <a:custGeom>
            <a:avLst/>
            <a:gdLst/>
            <a:ahLst/>
            <a:cxnLst/>
            <a:rect r="r" b="b" t="t" l="l"/>
            <a:pathLst>
              <a:path h="1481404" w="1582273">
                <a:moveTo>
                  <a:pt x="0" y="0"/>
                </a:moveTo>
                <a:lnTo>
                  <a:pt x="1582274" y="0"/>
                </a:lnTo>
                <a:lnTo>
                  <a:pt x="1582274" y="1481403"/>
                </a:lnTo>
                <a:lnTo>
                  <a:pt x="0" y="1481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347831"/>
            <a:ext cx="11301259" cy="734582"/>
          </a:xfrm>
          <a:custGeom>
            <a:avLst/>
            <a:gdLst/>
            <a:ahLst/>
            <a:cxnLst/>
            <a:rect r="r" b="b" t="t" l="l"/>
            <a:pathLst>
              <a:path h="734582" w="11301259">
                <a:moveTo>
                  <a:pt x="0" y="0"/>
                </a:moveTo>
                <a:lnTo>
                  <a:pt x="11301259" y="0"/>
                </a:lnTo>
                <a:lnTo>
                  <a:pt x="11301259" y="734582"/>
                </a:lnTo>
                <a:lnTo>
                  <a:pt x="0" y="734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46531" y="5746745"/>
            <a:ext cx="10086299" cy="3015882"/>
            <a:chOff x="0" y="0"/>
            <a:chExt cx="13448399" cy="40211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48399" cy="1596997"/>
            </a:xfrm>
            <a:custGeom>
              <a:avLst/>
              <a:gdLst/>
              <a:ahLst/>
              <a:cxnLst/>
              <a:rect r="r" b="b" t="t" l="l"/>
              <a:pathLst>
                <a:path h="1596997" w="13448399">
                  <a:moveTo>
                    <a:pt x="0" y="0"/>
                  </a:moveTo>
                  <a:lnTo>
                    <a:pt x="13448399" y="0"/>
                  </a:lnTo>
                  <a:lnTo>
                    <a:pt x="13448399" y="1596997"/>
                  </a:lnTo>
                  <a:lnTo>
                    <a:pt x="0" y="1596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86333" y="1459558"/>
              <a:ext cx="8350854" cy="2561619"/>
            </a:xfrm>
            <a:custGeom>
              <a:avLst/>
              <a:gdLst/>
              <a:ahLst/>
              <a:cxnLst/>
              <a:rect r="r" b="b" t="t" l="l"/>
              <a:pathLst>
                <a:path h="2561619" w="8350854">
                  <a:moveTo>
                    <a:pt x="0" y="0"/>
                  </a:moveTo>
                  <a:lnTo>
                    <a:pt x="8350854" y="0"/>
                  </a:lnTo>
                  <a:lnTo>
                    <a:pt x="8350854" y="2561618"/>
                  </a:lnTo>
                  <a:lnTo>
                    <a:pt x="0" y="2561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4" r="-81032" b="-164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744277" y="5466487"/>
            <a:ext cx="5515023" cy="3296139"/>
          </a:xfrm>
          <a:custGeom>
            <a:avLst/>
            <a:gdLst/>
            <a:ahLst/>
            <a:cxnLst/>
            <a:rect r="r" b="b" t="t" l="l"/>
            <a:pathLst>
              <a:path h="3296139" w="5515023">
                <a:moveTo>
                  <a:pt x="0" y="0"/>
                </a:moveTo>
                <a:lnTo>
                  <a:pt x="5515023" y="0"/>
                </a:lnTo>
                <a:lnTo>
                  <a:pt x="5515023" y="3296140"/>
                </a:lnTo>
                <a:lnTo>
                  <a:pt x="0" y="3296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034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66842" y="857545"/>
            <a:ext cx="18051515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Method</a:t>
            </a:r>
          </a:p>
          <a:p>
            <a:pPr algn="l" marL="0" indent="0" lvl="0">
              <a:lnSpc>
                <a:spcPts val="7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785102" y="4651414"/>
            <a:ext cx="2704579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 u="sng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Risk Taking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92980" y="4651414"/>
            <a:ext cx="1071339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 u="sng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SSM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4258610" y="594388"/>
            <a:ext cx="1582273" cy="1481404"/>
          </a:xfrm>
          <a:custGeom>
            <a:avLst/>
            <a:gdLst/>
            <a:ahLst/>
            <a:cxnLst/>
            <a:rect r="r" b="b" t="t" l="l"/>
            <a:pathLst>
              <a:path h="1481404" w="1582273">
                <a:moveTo>
                  <a:pt x="0" y="0"/>
                </a:moveTo>
                <a:lnTo>
                  <a:pt x="1582274" y="0"/>
                </a:lnTo>
                <a:lnTo>
                  <a:pt x="1582274" y="1481403"/>
                </a:lnTo>
                <a:lnTo>
                  <a:pt x="0" y="1481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347831"/>
            <a:ext cx="11301259" cy="734582"/>
          </a:xfrm>
          <a:custGeom>
            <a:avLst/>
            <a:gdLst/>
            <a:ahLst/>
            <a:cxnLst/>
            <a:rect r="r" b="b" t="t" l="l"/>
            <a:pathLst>
              <a:path h="734582" w="11301259">
                <a:moveTo>
                  <a:pt x="0" y="0"/>
                </a:moveTo>
                <a:lnTo>
                  <a:pt x="11301259" y="0"/>
                </a:lnTo>
                <a:lnTo>
                  <a:pt x="11301259" y="734582"/>
                </a:lnTo>
                <a:lnTo>
                  <a:pt x="0" y="734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71024" y="5320805"/>
            <a:ext cx="5338661" cy="3886663"/>
          </a:xfrm>
          <a:custGeom>
            <a:avLst/>
            <a:gdLst/>
            <a:ahLst/>
            <a:cxnLst/>
            <a:rect r="r" b="b" t="t" l="l"/>
            <a:pathLst>
              <a:path h="3886663" w="5338661">
                <a:moveTo>
                  <a:pt x="0" y="0"/>
                </a:moveTo>
                <a:lnTo>
                  <a:pt x="5338662" y="0"/>
                </a:lnTo>
                <a:lnTo>
                  <a:pt x="5338662" y="3886663"/>
                </a:lnTo>
                <a:lnTo>
                  <a:pt x="0" y="3886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6842" y="857545"/>
            <a:ext cx="18051515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Method</a:t>
            </a:r>
          </a:p>
          <a:p>
            <a:pPr algn="l" marL="0" indent="0" lvl="0">
              <a:lnSpc>
                <a:spcPts val="78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33116" y="3966074"/>
            <a:ext cx="4407768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 u="sng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Impulsivity: </a:t>
            </a:r>
            <a:r>
              <a:rPr lang="en-US" sz="3899" u="sng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Barrats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71024" y="3672703"/>
            <a:ext cx="7017321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 u="sng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Sensation seeking: </a:t>
            </a:r>
            <a:r>
              <a:rPr lang="en-US" sz="3899" u="sng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Zuckerman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1024" y="4431029"/>
            <a:ext cx="4319439" cy="13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b="true" sz="3899" u="sng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Reward/Exploring: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4026395" y="594388"/>
            <a:ext cx="1582273" cy="1481404"/>
          </a:xfrm>
          <a:custGeom>
            <a:avLst/>
            <a:gdLst/>
            <a:ahLst/>
            <a:cxnLst/>
            <a:rect r="r" b="b" t="t" l="l"/>
            <a:pathLst>
              <a:path h="1481404" w="1582273">
                <a:moveTo>
                  <a:pt x="0" y="0"/>
                </a:moveTo>
                <a:lnTo>
                  <a:pt x="1582273" y="0"/>
                </a:lnTo>
                <a:lnTo>
                  <a:pt x="1582273" y="1481403"/>
                </a:lnTo>
                <a:lnTo>
                  <a:pt x="0" y="1481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40873" y="280152"/>
            <a:ext cx="1476913" cy="1795639"/>
          </a:xfrm>
          <a:custGeom>
            <a:avLst/>
            <a:gdLst/>
            <a:ahLst/>
            <a:cxnLst/>
            <a:rect r="r" b="b" t="t" l="l"/>
            <a:pathLst>
              <a:path h="1795639" w="1476913">
                <a:moveTo>
                  <a:pt x="0" y="0"/>
                </a:moveTo>
                <a:lnTo>
                  <a:pt x="1476913" y="0"/>
                </a:lnTo>
                <a:lnTo>
                  <a:pt x="1476913" y="1795639"/>
                </a:lnTo>
                <a:lnTo>
                  <a:pt x="0" y="179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1439" y="4289233"/>
            <a:ext cx="10717653" cy="4258995"/>
          </a:xfrm>
          <a:custGeom>
            <a:avLst/>
            <a:gdLst/>
            <a:ahLst/>
            <a:cxnLst/>
            <a:rect r="r" b="b" t="t" l="l"/>
            <a:pathLst>
              <a:path h="4258995" w="10717653">
                <a:moveTo>
                  <a:pt x="0" y="0"/>
                </a:moveTo>
                <a:lnTo>
                  <a:pt x="10717653" y="0"/>
                </a:lnTo>
                <a:lnTo>
                  <a:pt x="10717653" y="4258996"/>
                </a:lnTo>
                <a:lnTo>
                  <a:pt x="0" y="4258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73" r="0" b="-127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44395" y="1032748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9612" y="2515414"/>
            <a:ext cx="12472095" cy="52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The relationship between overall risk, SSM, reward, and impulsivity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35405" y="4036084"/>
            <a:ext cx="6340866" cy="465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3457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Reward sensitivity and impulsivity were moderately correlated (r = .24, p = .026).</a:t>
            </a:r>
          </a:p>
          <a:p>
            <a:pPr algn="l">
              <a:lnSpc>
                <a:spcPts val="2002"/>
              </a:lnSpc>
            </a:pPr>
          </a:p>
          <a:p>
            <a:pPr algn="l" marL="410209" indent="-205105" lvl="1">
              <a:lnSpc>
                <a:spcPts val="3457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Exploration was linked to risk-taking (r = .28, p = .01) and MTES scores (r = .23, p = .028).</a:t>
            </a:r>
          </a:p>
          <a:p>
            <a:pPr algn="l">
              <a:lnSpc>
                <a:spcPts val="2002"/>
              </a:lnSpc>
            </a:pPr>
          </a:p>
          <a:p>
            <a:pPr algn="l" marL="410209" indent="-205105" lvl="1">
              <a:lnSpc>
                <a:spcPts val="3457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Risk variety correlated with reward sensitivity (r = .30, p = .005) and MTES (r = .34, p = .001).</a:t>
            </a:r>
          </a:p>
          <a:p>
            <a:pPr algn="l">
              <a:lnSpc>
                <a:spcPts val="2002"/>
              </a:lnSpc>
            </a:pPr>
          </a:p>
          <a:p>
            <a:pPr algn="l" marL="410209" indent="-205105" lvl="1">
              <a:lnSpc>
                <a:spcPts val="3457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MTES was significantly correlated with impulsivity (p &lt; .01), reward sensitivity (p &lt; .01), exploration (r = .23, p = .028), and risk variety (r = .34, p = .001).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2771" y="2187556"/>
            <a:ext cx="10652722" cy="7070744"/>
          </a:xfrm>
          <a:custGeom>
            <a:avLst/>
            <a:gdLst/>
            <a:ahLst/>
            <a:cxnLst/>
            <a:rect r="r" b="b" t="t" l="l"/>
            <a:pathLst>
              <a:path h="7070744" w="10652722">
                <a:moveTo>
                  <a:pt x="0" y="0"/>
                </a:moveTo>
                <a:lnTo>
                  <a:pt x="10652721" y="0"/>
                </a:lnTo>
                <a:lnTo>
                  <a:pt x="10652721" y="7070744"/>
                </a:lnTo>
                <a:lnTo>
                  <a:pt x="0" y="7070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-1068627" y="817864"/>
            <a:ext cx="1717231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What </a:t>
            </a:r>
            <a:r>
              <a:rPr lang="en-US" sz="6300">
                <a:solidFill>
                  <a:srgbClr val="5E17EB"/>
                </a:solidFill>
                <a:latin typeface="Arial Unicode"/>
                <a:ea typeface="Arial Unicode"/>
                <a:cs typeface="Arial Unicode"/>
                <a:sym typeface="Arial Unicode"/>
              </a:rPr>
              <a:t>AI</a:t>
            </a:r>
            <a:r>
              <a:rPr lang="en-US" sz="63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thinks this relationship looks like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966842" y="1698512"/>
            <a:ext cx="13546507" cy="8588488"/>
          </a:xfrm>
          <a:custGeom>
            <a:avLst/>
            <a:gdLst/>
            <a:ahLst/>
            <a:cxnLst/>
            <a:rect r="r" b="b" t="t" l="l"/>
            <a:pathLst>
              <a:path h="8588488" w="13546507">
                <a:moveTo>
                  <a:pt x="0" y="0"/>
                </a:moveTo>
                <a:lnTo>
                  <a:pt x="13546507" y="0"/>
                </a:lnTo>
                <a:lnTo>
                  <a:pt x="13546507" y="8588488"/>
                </a:lnTo>
                <a:lnTo>
                  <a:pt x="0" y="858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4" r="0" b="-106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82481" y="1006923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32275" y="1158126"/>
            <a:ext cx="1181583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Shapley regression: what predicts variance in SSM?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14285" y="2242837"/>
            <a:ext cx="13259429" cy="7557875"/>
          </a:xfrm>
          <a:custGeom>
            <a:avLst/>
            <a:gdLst/>
            <a:ahLst/>
            <a:cxnLst/>
            <a:rect r="r" b="b" t="t" l="l"/>
            <a:pathLst>
              <a:path h="7557875" w="13259429">
                <a:moveTo>
                  <a:pt x="0" y="0"/>
                </a:moveTo>
                <a:lnTo>
                  <a:pt x="13259430" y="0"/>
                </a:lnTo>
                <a:lnTo>
                  <a:pt x="13259430" y="7557875"/>
                </a:lnTo>
                <a:lnTo>
                  <a:pt x="0" y="7557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6842" y="437094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16637" y="334009"/>
            <a:ext cx="14371363" cy="131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Mediation analyses - is rask taking driving the relationship between SSM and assosciated cognitive mechanisms?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644124" y="3086100"/>
            <a:ext cx="5258530" cy="4114800"/>
          </a:xfrm>
          <a:custGeom>
            <a:avLst/>
            <a:gdLst/>
            <a:ahLst/>
            <a:cxnLst/>
            <a:rect r="r" b="b" t="t" l="l"/>
            <a:pathLst>
              <a:path h="4114800" w="5258530">
                <a:moveTo>
                  <a:pt x="0" y="0"/>
                </a:moveTo>
                <a:lnTo>
                  <a:pt x="5258530" y="0"/>
                </a:lnTo>
                <a:lnTo>
                  <a:pt x="52585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6842" y="437094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39085" y="667384"/>
            <a:ext cx="10748516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Regression: What about different forms of risk?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7384" y="3212162"/>
            <a:ext cx="5789618" cy="53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1.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Control Variables (Sex)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2. Impulsivity 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3.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Sensation Seeking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4.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Exploration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5.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Risk-Taking Variables –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   Low-stakes negative, 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  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high-stakes negative,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   positive risk-taking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644124" y="3086100"/>
            <a:ext cx="5258530" cy="4114800"/>
          </a:xfrm>
          <a:custGeom>
            <a:avLst/>
            <a:gdLst/>
            <a:ahLst/>
            <a:cxnLst/>
            <a:rect r="r" b="b" t="t" l="l"/>
            <a:pathLst>
              <a:path h="4114800" w="5258530">
                <a:moveTo>
                  <a:pt x="0" y="0"/>
                </a:moveTo>
                <a:lnTo>
                  <a:pt x="5258530" y="0"/>
                </a:lnTo>
                <a:lnTo>
                  <a:pt x="52585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6842" y="437094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39085" y="667384"/>
            <a:ext cx="10748516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Regression: What about different forms of risk?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7384" y="3212162"/>
            <a:ext cx="5789618" cy="539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1.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Control Variables (Sex)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2. Impulsivity 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3.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Sensation Seeking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4.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Exploration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5.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Risk-Taking Variables –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   Low-stakes negative, 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   </a:t>
            </a: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high-stakes negative,</a:t>
            </a:r>
          </a:p>
          <a:p>
            <a:pPr algn="l">
              <a:lnSpc>
                <a:spcPts val="5424"/>
              </a:lnSpc>
            </a:pPr>
            <a:r>
              <a:rPr lang="en-US" sz="387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   positive risk-taking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6842" y="437094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39085" y="667384"/>
            <a:ext cx="10748516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Regression: What about different forms of risk?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291" y="2514199"/>
            <a:ext cx="9454833" cy="581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078" indent="-323539" lvl="1">
              <a:lnSpc>
                <a:spcPts val="4195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Sensation seeking was the strongest predictor of SSM use, explaining more variance than impulsivity and reducing its effect.</a:t>
            </a:r>
          </a:p>
          <a:p>
            <a:pPr algn="l" marL="647078" indent="-323539" lvl="1">
              <a:lnSpc>
                <a:spcPts val="4195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Exploration significantly predicted SSM use beyond sensation seeking, but its effect disappeared after adding risk-taking variables.</a:t>
            </a:r>
          </a:p>
          <a:p>
            <a:pPr algn="l" marL="647078" indent="-323539" lvl="1">
              <a:lnSpc>
                <a:spcPts val="4195"/>
              </a:lnSpc>
              <a:buFont typeface="Arial"/>
              <a:buChar char="•"/>
            </a:pPr>
            <a:r>
              <a:rPr lang="en-US" sz="2997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Low-stakes negative risk-taking was the strongest predictor of MTES (β = .26, p = .023), while high-stakes negative and positive risk-taking were not significant.</a:t>
            </a:r>
          </a:p>
          <a:p>
            <a:pPr algn="l" marL="647078" indent="-323539" lvl="1">
              <a:lnSpc>
                <a:spcPts val="4195"/>
              </a:lnSpc>
              <a:buFont typeface="Arial"/>
              <a:buChar char="•"/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644124" y="3086100"/>
            <a:ext cx="5258530" cy="4114800"/>
          </a:xfrm>
          <a:custGeom>
            <a:avLst/>
            <a:gdLst/>
            <a:ahLst/>
            <a:cxnLst/>
            <a:rect r="r" b="b" t="t" l="l"/>
            <a:pathLst>
              <a:path h="4114800" w="5258530">
                <a:moveTo>
                  <a:pt x="0" y="0"/>
                </a:moveTo>
                <a:lnTo>
                  <a:pt x="5258530" y="0"/>
                </a:lnTo>
                <a:lnTo>
                  <a:pt x="52585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6842" y="437094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39085" y="667384"/>
            <a:ext cx="10748516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Regression: What about different forms of risk?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78576" y="2833029"/>
            <a:ext cx="12709420" cy="4512905"/>
          </a:xfrm>
          <a:custGeom>
            <a:avLst/>
            <a:gdLst/>
            <a:ahLst/>
            <a:cxnLst/>
            <a:rect r="r" b="b" t="t" l="l"/>
            <a:pathLst>
              <a:path h="4512905" w="12709420">
                <a:moveTo>
                  <a:pt x="0" y="0"/>
                </a:moveTo>
                <a:lnTo>
                  <a:pt x="12709420" y="0"/>
                </a:lnTo>
                <a:lnTo>
                  <a:pt x="12709420" y="4512905"/>
                </a:lnTo>
                <a:lnTo>
                  <a:pt x="0" y="4512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964" y="9800712"/>
            <a:ext cx="17669807" cy="216029"/>
            <a:chOff x="0" y="0"/>
            <a:chExt cx="23559743" cy="2880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6842" y="437094"/>
            <a:ext cx="5489416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Discussion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4016" y="360894"/>
            <a:ext cx="12943984" cy="331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SSM is related to risk, but we need MUCH more research to understand the why and how.</a:t>
            </a: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</a:pPr>
          </a:p>
          <a:p>
            <a:pPr algn="l">
              <a:lnSpc>
                <a:spcPts val="531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41690" y="2223881"/>
            <a:ext cx="16789306" cy="292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PUT ON YOUR </a:t>
            </a:r>
            <a:r>
              <a:rPr lang="en-US" sz="3313">
                <a:solidFill>
                  <a:srgbClr val="5E17EB"/>
                </a:solidFill>
                <a:latin typeface="Arial Nova"/>
                <a:ea typeface="Arial Nova"/>
                <a:cs typeface="Arial Nova"/>
                <a:sym typeface="Arial Nova"/>
              </a:rPr>
              <a:t>SKEPTIC</a:t>
            </a: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HAT! 🤔: </a:t>
            </a:r>
          </a:p>
          <a:p>
            <a:pPr algn="l" marL="1430681" indent="-476894" lvl="2">
              <a:lnSpc>
                <a:spcPts val="4638"/>
              </a:lnSpc>
              <a:buFont typeface="Arial"/>
              <a:buChar char="⚬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IS SOCIAL MEDIA REALLY DRIVING RISK BEHAVIOR? 🚦🔀 OR JUST ALONG FOR THE RIDE?</a:t>
            </a:r>
          </a:p>
          <a:p>
            <a:pPr algn="l">
              <a:lnSpc>
                <a:spcPts val="4638"/>
              </a:lnSpc>
            </a:pPr>
          </a:p>
          <a:p>
            <a:pPr algn="l">
              <a:lnSpc>
                <a:spcPts val="4638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6842" y="437094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39085" y="667384"/>
            <a:ext cx="10748516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Regression: What about different forms of risk?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690" y="2223881"/>
            <a:ext cx="16789306" cy="409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PUT ON YOUR </a:t>
            </a:r>
            <a:r>
              <a:rPr lang="en-US" sz="3313">
                <a:solidFill>
                  <a:srgbClr val="5E17EB"/>
                </a:solidFill>
                <a:latin typeface="Arial Nova"/>
                <a:ea typeface="Arial Nova"/>
                <a:cs typeface="Arial Nova"/>
                <a:sym typeface="Arial Nova"/>
              </a:rPr>
              <a:t>SKEPTIC</a:t>
            </a: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HAT! 🤔: </a:t>
            </a:r>
          </a:p>
          <a:p>
            <a:pPr algn="l" marL="1430681" indent="-476894" lvl="2">
              <a:lnSpc>
                <a:spcPts val="4638"/>
              </a:lnSpc>
              <a:buFont typeface="Arial"/>
              <a:buChar char="⚬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IS SOCIAL MEDIA REALLY DRIVING RISK BEHAVIOR? 🚦🔀 OR JUST ALONG FOR THE RIDE?</a:t>
            </a:r>
          </a:p>
          <a:p>
            <a:pPr algn="l">
              <a:lnSpc>
                <a:spcPts val="4638"/>
              </a:lnSpc>
            </a:pPr>
          </a:p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WE BROKE UP LEVEL AND TYPES OF RISK – WOULD THESE RELATIONSHIPS LOOK DIFFERENT IF WE DID THE SAME? 📊🔍</a:t>
            </a:r>
          </a:p>
          <a:p>
            <a:pPr algn="l">
              <a:lnSpc>
                <a:spcPts val="4638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6842" y="437094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39085" y="667384"/>
            <a:ext cx="10748516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Regression: What about different forms of risk?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690" y="2223881"/>
            <a:ext cx="16789306" cy="64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PUT ON YOUR </a:t>
            </a:r>
            <a:r>
              <a:rPr lang="en-US" sz="3313">
                <a:solidFill>
                  <a:srgbClr val="5E17EB"/>
                </a:solidFill>
                <a:latin typeface="Arial Nova"/>
                <a:ea typeface="Arial Nova"/>
                <a:cs typeface="Arial Nova"/>
                <a:sym typeface="Arial Nova"/>
              </a:rPr>
              <a:t>SKEPTIC</a:t>
            </a: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HAT! 🤔: </a:t>
            </a:r>
          </a:p>
          <a:p>
            <a:pPr algn="l" marL="1430681" indent="-476894" lvl="2">
              <a:lnSpc>
                <a:spcPts val="4638"/>
              </a:lnSpc>
              <a:buFont typeface="Arial"/>
              <a:buChar char="⚬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IS SOCIAL MEDIA REALLY DRIVING RISK BEHAVIOR? 🚦🔀 OR JUST ALONG FOR THE RIDE?</a:t>
            </a:r>
          </a:p>
          <a:p>
            <a:pPr algn="l">
              <a:lnSpc>
                <a:spcPts val="4638"/>
              </a:lnSpc>
            </a:pPr>
          </a:p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WE BROKE UP LEVEL AND TYPES OF RISK – WOULD THESE RELATIONSHIPS LOOK DIFFERENT IF WE DID THE SAME? 📊🔍</a:t>
            </a:r>
          </a:p>
          <a:p>
            <a:pPr algn="l">
              <a:lnSpc>
                <a:spcPts val="4638"/>
              </a:lnSpc>
            </a:pPr>
          </a:p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WHAT IF SMARTPHONE USE ITSELF IS A RISK BEHAVIOR? 📱⚠️ ARE RISK-TAKERS JUST MORE DRAWN TO SSM?</a:t>
            </a:r>
          </a:p>
          <a:p>
            <a:pPr algn="l">
              <a:lnSpc>
                <a:spcPts val="4638"/>
              </a:lnSpc>
            </a:pPr>
          </a:p>
          <a:p>
            <a:pPr algn="l">
              <a:lnSpc>
                <a:spcPts val="4638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66842" y="437094"/>
            <a:ext cx="2949795" cy="87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3"/>
              </a:lnSpc>
            </a:pPr>
            <a:r>
              <a:rPr lang="en-US" b="true" sz="5752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39085" y="667384"/>
            <a:ext cx="10748516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Regression: What about different forms of risk?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1690" y="2223881"/>
            <a:ext cx="16789306" cy="703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PUT ON YOUR </a:t>
            </a:r>
            <a:r>
              <a:rPr lang="en-US" sz="3313">
                <a:solidFill>
                  <a:srgbClr val="5E17EB"/>
                </a:solidFill>
                <a:latin typeface="Arial Nova"/>
                <a:ea typeface="Arial Nova"/>
                <a:cs typeface="Arial Nova"/>
                <a:sym typeface="Arial Nova"/>
              </a:rPr>
              <a:t>SKEPTIC</a:t>
            </a: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HAT! 🤔: </a:t>
            </a:r>
          </a:p>
          <a:p>
            <a:pPr algn="l" marL="1430681" indent="-476894" lvl="2">
              <a:lnSpc>
                <a:spcPts val="4638"/>
              </a:lnSpc>
              <a:buFont typeface="Arial"/>
              <a:buChar char="⚬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IS SOCIAL MEDIA REALLY DRIVING RISK BEHAVIOR? 🚦🔀 OR JUST ALONG FOR THE RIDE?</a:t>
            </a:r>
          </a:p>
          <a:p>
            <a:pPr algn="l">
              <a:lnSpc>
                <a:spcPts val="4638"/>
              </a:lnSpc>
            </a:pPr>
          </a:p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WE BROKE UP LEVEL AND TYPES OF RISK – WOULD THESE RELATIONSHIPS LOOK DIFFERENT IF WE DID THE SAME? 📊🔍</a:t>
            </a:r>
          </a:p>
          <a:p>
            <a:pPr algn="l">
              <a:lnSpc>
                <a:spcPts val="4638"/>
              </a:lnSpc>
            </a:pPr>
          </a:p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WHAT IF SMARTPHONE USE ITSELF IS A RISK BEHAVIOR? 📱⚠️ ARE RISK-TAKERS JUST MORE DRAWN TO SSM?</a:t>
            </a:r>
          </a:p>
          <a:p>
            <a:pPr algn="l">
              <a:lnSpc>
                <a:spcPts val="4638"/>
              </a:lnSpc>
            </a:pPr>
          </a:p>
          <a:p>
            <a:pPr algn="l" marL="715340" indent="-357670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AND IF SO… WHY WOULD THAT BE? 🤷‍♂️ WHAT DOES THIS MEAN FOR HOW WE INTERPRET SSM RESEARCH?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2184315" y="1747847"/>
            <a:ext cx="139193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85117" y="2095845"/>
            <a:ext cx="9918555" cy="7339730"/>
          </a:xfrm>
          <a:custGeom>
            <a:avLst/>
            <a:gdLst/>
            <a:ahLst/>
            <a:cxnLst/>
            <a:rect r="r" b="b" t="t" l="l"/>
            <a:pathLst>
              <a:path h="7339730" w="9918555">
                <a:moveTo>
                  <a:pt x="0" y="0"/>
                </a:moveTo>
                <a:lnTo>
                  <a:pt x="9918555" y="0"/>
                </a:lnTo>
                <a:lnTo>
                  <a:pt x="9918555" y="7339730"/>
                </a:lnTo>
                <a:lnTo>
                  <a:pt x="0" y="7339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-9316264">
            <a:off x="12608762" y="3648904"/>
            <a:ext cx="2335577" cy="1264131"/>
          </a:xfrm>
          <a:custGeom>
            <a:avLst/>
            <a:gdLst/>
            <a:ahLst/>
            <a:cxnLst/>
            <a:rect r="r" b="b" t="t" l="l"/>
            <a:pathLst>
              <a:path h="1264131" w="2335577">
                <a:moveTo>
                  <a:pt x="0" y="0"/>
                </a:moveTo>
                <a:lnTo>
                  <a:pt x="2335578" y="0"/>
                </a:lnTo>
                <a:lnTo>
                  <a:pt x="2335578" y="1264131"/>
                </a:lnTo>
                <a:lnTo>
                  <a:pt x="0" y="12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068627" y="428582"/>
            <a:ext cx="1717231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What </a:t>
            </a:r>
            <a:r>
              <a:rPr lang="en-US" sz="6300">
                <a:solidFill>
                  <a:srgbClr val="5E17EB"/>
                </a:solidFill>
                <a:latin typeface="Arial Unicode"/>
                <a:ea typeface="Arial Unicode"/>
                <a:cs typeface="Arial Unicode"/>
                <a:sym typeface="Arial Unicode"/>
              </a:rPr>
              <a:t>AI</a:t>
            </a:r>
            <a:r>
              <a:rPr lang="en-US" sz="63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thinks this relationship looks like</a:t>
            </a:r>
          </a:p>
        </p:txBody>
      </p:sp>
      <p:sp>
        <p:nvSpPr>
          <p:cNvPr name="TextBox 6" id="6"/>
          <p:cNvSpPr txBox="true"/>
          <p:nvPr/>
        </p:nvSpPr>
        <p:spPr>
          <a:xfrm rot="-1007298">
            <a:off x="13216435" y="5346705"/>
            <a:ext cx="2862039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spot on!!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6064" y="435504"/>
            <a:ext cx="12599908" cy="9433860"/>
          </a:xfrm>
          <a:custGeom>
            <a:avLst/>
            <a:gdLst/>
            <a:ahLst/>
            <a:cxnLst/>
            <a:rect r="r" b="b" t="t" l="l"/>
            <a:pathLst>
              <a:path h="9433860" w="12599908">
                <a:moveTo>
                  <a:pt x="0" y="0"/>
                </a:moveTo>
                <a:lnTo>
                  <a:pt x="12599908" y="0"/>
                </a:lnTo>
                <a:lnTo>
                  <a:pt x="12599908" y="9433859"/>
                </a:lnTo>
                <a:lnTo>
                  <a:pt x="0" y="9433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54307" y="-286401"/>
            <a:ext cx="20645927" cy="11613334"/>
          </a:xfrm>
          <a:custGeom>
            <a:avLst/>
            <a:gdLst/>
            <a:ahLst/>
            <a:cxnLst/>
            <a:rect r="r" b="b" t="t" l="l"/>
            <a:pathLst>
              <a:path h="11613334" w="20645927">
                <a:moveTo>
                  <a:pt x="0" y="0"/>
                </a:moveTo>
                <a:lnTo>
                  <a:pt x="20645927" y="0"/>
                </a:lnTo>
                <a:lnTo>
                  <a:pt x="20645927" y="11613333"/>
                </a:lnTo>
                <a:lnTo>
                  <a:pt x="0" y="11613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4082" y="0"/>
            <a:ext cx="13252875" cy="3070884"/>
          </a:xfrm>
          <a:custGeom>
            <a:avLst/>
            <a:gdLst/>
            <a:ahLst/>
            <a:cxnLst/>
            <a:rect r="r" b="b" t="t" l="l"/>
            <a:pathLst>
              <a:path h="3070884" w="13252875">
                <a:moveTo>
                  <a:pt x="0" y="0"/>
                </a:moveTo>
                <a:lnTo>
                  <a:pt x="13252875" y="0"/>
                </a:lnTo>
                <a:lnTo>
                  <a:pt x="13252875" y="3070884"/>
                </a:lnTo>
                <a:lnTo>
                  <a:pt x="0" y="307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457" r="0" b="-9115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329560" y="8795958"/>
            <a:ext cx="1115124" cy="1115124"/>
          </a:xfrm>
          <a:custGeom>
            <a:avLst/>
            <a:gdLst/>
            <a:ahLst/>
            <a:cxnLst/>
            <a:rect r="r" b="b" t="t" l="l"/>
            <a:pathLst>
              <a:path h="1115124" w="1115124">
                <a:moveTo>
                  <a:pt x="0" y="0"/>
                </a:moveTo>
                <a:lnTo>
                  <a:pt x="1115123" y="0"/>
                </a:lnTo>
                <a:lnTo>
                  <a:pt x="1115123" y="1115124"/>
                </a:lnTo>
                <a:lnTo>
                  <a:pt x="0" y="1115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9172575"/>
            <a:ext cx="13725915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0C2E5E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If you’ve researched this.....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3809" y="3490350"/>
            <a:ext cx="15368513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004AA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A. Smartphone an Social media (SSM) use leads to increased risk-taking behavior.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9866" y="4834858"/>
            <a:ext cx="13060499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true">
                <a:solidFill>
                  <a:srgbClr val="FF313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B. SSM engagement leads to reduced risk-taking behavior.</a:t>
            </a:r>
          </a:p>
          <a:p>
            <a:pPr algn="ctr">
              <a:lnSpc>
                <a:spcPts val="4479"/>
              </a:lnSpc>
            </a:pPr>
          </a:p>
          <a:p>
            <a:pPr algn="ctr">
              <a:lnSpc>
                <a:spcPts val="4479"/>
              </a:lnSpc>
            </a:pPr>
          </a:p>
          <a:p>
            <a:pPr algn="ctr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6998" y="5871813"/>
            <a:ext cx="15152562" cy="230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true">
                <a:solidFill>
                  <a:srgbClr val="5E17EB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C. There is no relationship between smartphone use and social media?</a:t>
            </a:r>
          </a:p>
          <a:p>
            <a:pPr algn="ctr">
              <a:lnSpc>
                <a:spcPts val="4619"/>
              </a:lnSpc>
            </a:pPr>
          </a:p>
          <a:p>
            <a:pPr algn="ctr">
              <a:lnSpc>
                <a:spcPts val="4619"/>
              </a:lnSpc>
            </a:pPr>
          </a:p>
          <a:p>
            <a:pPr algn="ctr">
              <a:lnSpc>
                <a:spcPts val="4619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-8810676" y="9803067"/>
            <a:ext cx="17669807" cy="216029"/>
            <a:chOff x="0" y="0"/>
            <a:chExt cx="23559743" cy="28803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379897" y="7639653"/>
            <a:ext cx="10908524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i="true">
                <a:solidFill>
                  <a:srgbClr val="000000"/>
                </a:solidFill>
                <a:latin typeface="Arial Nova Bold Italics"/>
                <a:ea typeface="Arial Nova Bold Italics"/>
                <a:cs typeface="Arial Nova Bold Italics"/>
                <a:sym typeface="Arial Nova Bold Italics"/>
              </a:rPr>
              <a:t>(</a:t>
            </a:r>
            <a:r>
              <a:rPr lang="en-US" b="true" sz="2199" i="true">
                <a:solidFill>
                  <a:srgbClr val="000000"/>
                </a:solidFill>
                <a:latin typeface="Arial Nova Bold Italics"/>
                <a:ea typeface="Arial Nova Bold Italics"/>
                <a:cs typeface="Arial Nova Bold Italics"/>
                <a:sym typeface="Arial Nova Bold Italics"/>
              </a:rPr>
              <a:t>A risk-taking behavior is defined as any behavior that puts an individual ...an increased chance of harm, where the individual weighs up the possible outcomes of their actions (Sitkin &amp; Pablo, 1992))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4657084" y="180141"/>
            <a:ext cx="1697118" cy="1697118"/>
          </a:xfrm>
          <a:custGeom>
            <a:avLst/>
            <a:gdLst/>
            <a:ahLst/>
            <a:cxnLst/>
            <a:rect r="r" b="b" t="t" l="l"/>
            <a:pathLst>
              <a:path h="1697118" w="1697118">
                <a:moveTo>
                  <a:pt x="0" y="0"/>
                </a:moveTo>
                <a:lnTo>
                  <a:pt x="1697117" y="0"/>
                </a:lnTo>
                <a:lnTo>
                  <a:pt x="1697117" y="1697118"/>
                </a:lnTo>
                <a:lnTo>
                  <a:pt x="0" y="169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2403" y="2780543"/>
            <a:ext cx="10902330" cy="556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6"/>
              </a:lnSpc>
            </a:pPr>
            <a:r>
              <a:rPr lang="en-US" sz="4012" b="true">
                <a:solidFill>
                  <a:srgbClr val="004AA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Q1: Is </a:t>
            </a:r>
            <a:r>
              <a:rPr lang="en-US" sz="4012" b="true">
                <a:solidFill>
                  <a:srgbClr val="FF313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risk-taking propensity</a:t>
            </a:r>
            <a:r>
              <a:rPr lang="en-US" sz="4012" b="true">
                <a:solidFill>
                  <a:srgbClr val="004AA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associated with increased </a:t>
            </a:r>
            <a:r>
              <a:rPr lang="en-US" sz="4012" b="true">
                <a:solidFill>
                  <a:srgbClr val="FF313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SSM usage</a:t>
            </a:r>
            <a:r>
              <a:rPr lang="en-US" sz="4012" b="true">
                <a:solidFill>
                  <a:srgbClr val="004AA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?</a:t>
            </a:r>
          </a:p>
          <a:p>
            <a:pPr algn="l">
              <a:lnSpc>
                <a:spcPts val="5616"/>
              </a:lnSpc>
            </a:pPr>
          </a:p>
          <a:p>
            <a:pPr algn="l">
              <a:lnSpc>
                <a:spcPts val="5616"/>
              </a:lnSpc>
            </a:pPr>
            <a:r>
              <a:rPr lang="en-US" sz="4012" i="true">
                <a:solidFill>
                  <a:srgbClr val="004AAD"/>
                </a:solidFill>
                <a:latin typeface="Arial Nova Italics"/>
                <a:ea typeface="Arial Nova Italics"/>
                <a:cs typeface="Arial Nova Italics"/>
                <a:sym typeface="Arial Nova Italics"/>
              </a:rPr>
              <a:t>Does this association differ between positive risk-taking (e.g., advocating for one’s beliefs) and negative risk-taking (e.g., texting while driving)?</a:t>
            </a:r>
          </a:p>
          <a:p>
            <a:pPr algn="l">
              <a:lnSpc>
                <a:spcPts val="5161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027172" y="3217126"/>
            <a:ext cx="5259823" cy="6041174"/>
          </a:xfrm>
          <a:custGeom>
            <a:avLst/>
            <a:gdLst/>
            <a:ahLst/>
            <a:cxnLst/>
            <a:rect r="r" b="b" t="t" l="l"/>
            <a:pathLst>
              <a:path h="6041174" w="5259823">
                <a:moveTo>
                  <a:pt x="0" y="0"/>
                </a:moveTo>
                <a:lnTo>
                  <a:pt x="5259823" y="0"/>
                </a:lnTo>
                <a:lnTo>
                  <a:pt x="5259823" y="6041174"/>
                </a:lnTo>
                <a:lnTo>
                  <a:pt x="0" y="6041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3256720" y="552450"/>
            <a:ext cx="1717231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0"/>
              </a:lnSpc>
            </a:pPr>
            <a:r>
              <a:rPr lang="en-US" b="true" sz="63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Research Qeustions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4657084" y="180141"/>
            <a:ext cx="1697118" cy="1697118"/>
          </a:xfrm>
          <a:custGeom>
            <a:avLst/>
            <a:gdLst/>
            <a:ahLst/>
            <a:cxnLst/>
            <a:rect r="r" b="b" t="t" l="l"/>
            <a:pathLst>
              <a:path h="1697118" w="1697118">
                <a:moveTo>
                  <a:pt x="0" y="0"/>
                </a:moveTo>
                <a:lnTo>
                  <a:pt x="1697117" y="0"/>
                </a:lnTo>
                <a:lnTo>
                  <a:pt x="1697117" y="1697118"/>
                </a:lnTo>
                <a:lnTo>
                  <a:pt x="0" y="169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77650" y="5365443"/>
            <a:ext cx="1928783" cy="1743941"/>
          </a:xfrm>
          <a:custGeom>
            <a:avLst/>
            <a:gdLst/>
            <a:ahLst/>
            <a:cxnLst/>
            <a:rect r="r" b="b" t="t" l="l"/>
            <a:pathLst>
              <a:path h="1743941" w="1928783">
                <a:moveTo>
                  <a:pt x="0" y="0"/>
                </a:moveTo>
                <a:lnTo>
                  <a:pt x="1928783" y="0"/>
                </a:lnTo>
                <a:lnTo>
                  <a:pt x="1928783" y="1743942"/>
                </a:lnTo>
                <a:lnTo>
                  <a:pt x="0" y="1743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291464" y="5322866"/>
            <a:ext cx="1942255" cy="1745571"/>
          </a:xfrm>
          <a:custGeom>
            <a:avLst/>
            <a:gdLst/>
            <a:ahLst/>
            <a:cxnLst/>
            <a:rect r="r" b="b" t="t" l="l"/>
            <a:pathLst>
              <a:path h="1745571" w="1942255">
                <a:moveTo>
                  <a:pt x="0" y="0"/>
                </a:moveTo>
                <a:lnTo>
                  <a:pt x="1942255" y="0"/>
                </a:lnTo>
                <a:lnTo>
                  <a:pt x="1942255" y="1745571"/>
                </a:lnTo>
                <a:lnTo>
                  <a:pt x="0" y="1745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31" t="-16737" r="-26126" b="-164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06433" y="2468850"/>
            <a:ext cx="1915826" cy="1915826"/>
          </a:xfrm>
          <a:custGeom>
            <a:avLst/>
            <a:gdLst/>
            <a:ahLst/>
            <a:cxnLst/>
            <a:rect r="r" b="b" t="t" l="l"/>
            <a:pathLst>
              <a:path h="1915826" w="1915826">
                <a:moveTo>
                  <a:pt x="0" y="0"/>
                </a:moveTo>
                <a:lnTo>
                  <a:pt x="1915827" y="0"/>
                </a:lnTo>
                <a:lnTo>
                  <a:pt x="1915827" y="1915826"/>
                </a:lnTo>
                <a:lnTo>
                  <a:pt x="0" y="1915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06433" y="7128435"/>
            <a:ext cx="2085030" cy="2346591"/>
          </a:xfrm>
          <a:custGeom>
            <a:avLst/>
            <a:gdLst/>
            <a:ahLst/>
            <a:cxnLst/>
            <a:rect r="r" b="b" t="t" l="l"/>
            <a:pathLst>
              <a:path h="2346591" w="2085030">
                <a:moveTo>
                  <a:pt x="0" y="0"/>
                </a:moveTo>
                <a:lnTo>
                  <a:pt x="2085031" y="0"/>
                </a:lnTo>
                <a:lnTo>
                  <a:pt x="2085031" y="2346591"/>
                </a:lnTo>
                <a:lnTo>
                  <a:pt x="0" y="2346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304" t="0" r="-4657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92403" y="3151800"/>
            <a:ext cx="9642394" cy="632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5"/>
              </a:lnSpc>
            </a:pPr>
            <a:r>
              <a:rPr lang="en-US" sz="3268" b="true">
                <a:solidFill>
                  <a:srgbClr val="004AA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Q2: Does </a:t>
            </a:r>
            <a:r>
              <a:rPr lang="en-US" sz="3268" b="true">
                <a:solidFill>
                  <a:srgbClr val="FF313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SSM</a:t>
            </a:r>
            <a:r>
              <a:rPr lang="en-US" sz="3268" b="true">
                <a:solidFill>
                  <a:srgbClr val="004AA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influence </a:t>
            </a:r>
            <a:r>
              <a:rPr lang="en-US" sz="3268" b="true">
                <a:solidFill>
                  <a:srgbClr val="FF313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cognitive mechanisms</a:t>
            </a:r>
            <a:r>
              <a:rPr lang="en-US" sz="3268" b="true">
                <a:solidFill>
                  <a:srgbClr val="004AA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underlying </a:t>
            </a:r>
            <a:r>
              <a:rPr lang="en-US" sz="3268" b="true">
                <a:solidFill>
                  <a:srgbClr val="FF3131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risk-taking</a:t>
            </a:r>
            <a:r>
              <a:rPr lang="en-US" sz="3268" b="true">
                <a:solidFill>
                  <a:srgbClr val="004AA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?</a:t>
            </a:r>
          </a:p>
          <a:p>
            <a:pPr algn="l">
              <a:lnSpc>
                <a:spcPts val="4575"/>
              </a:lnSpc>
            </a:pPr>
          </a:p>
          <a:p>
            <a:pPr algn="l">
              <a:lnSpc>
                <a:spcPts val="4575"/>
              </a:lnSpc>
            </a:pPr>
            <a:r>
              <a:rPr lang="en-US" sz="3268">
                <a:solidFill>
                  <a:srgbClr val="004AAD"/>
                </a:solidFill>
                <a:latin typeface="Arial Nova"/>
                <a:ea typeface="Arial Nova"/>
                <a:cs typeface="Arial Nova"/>
                <a:sym typeface="Arial Nova"/>
              </a:rPr>
              <a:t>Q1: Does SSM influence cognitive mechanisms underlying risk-taking? Is social media use associated with reduced executive functioning and impulse control, as well as heightened sensation seeking—mechanisms previously linked to risk-taking behavior?</a:t>
            </a:r>
          </a:p>
          <a:p>
            <a:pPr algn="l">
              <a:lnSpc>
                <a:spcPts val="4575"/>
              </a:lnSpc>
            </a:pPr>
          </a:p>
          <a:p>
            <a:pPr algn="l">
              <a:lnSpc>
                <a:spcPts val="423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-3256720" y="552450"/>
            <a:ext cx="1717231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0"/>
              </a:lnSpc>
            </a:pPr>
            <a:r>
              <a:rPr lang="en-US" b="true" sz="63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Research Qeustions</a:t>
            </a:r>
          </a:p>
        </p:txBody>
      </p:sp>
      <p:sp>
        <p:nvSpPr>
          <p:cNvPr name="AutoShape 17" id="17"/>
          <p:cNvSpPr/>
          <p:nvPr/>
        </p:nvSpPr>
        <p:spPr>
          <a:xfrm flipH="true">
            <a:off x="12242042" y="3426763"/>
            <a:ext cx="964392" cy="1938681"/>
          </a:xfrm>
          <a:prstGeom prst="line">
            <a:avLst/>
          </a:prstGeom>
          <a:ln cap="rnd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5122260" y="3426763"/>
            <a:ext cx="1140332" cy="1896103"/>
          </a:xfrm>
          <a:prstGeom prst="line">
            <a:avLst/>
          </a:prstGeom>
          <a:ln cap="rnd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1759846" y="7087527"/>
            <a:ext cx="1446587" cy="1214203"/>
          </a:xfrm>
          <a:prstGeom prst="line">
            <a:avLst/>
          </a:prstGeom>
          <a:ln cap="rnd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15291464" y="7068437"/>
            <a:ext cx="971128" cy="1539232"/>
          </a:xfrm>
          <a:prstGeom prst="line">
            <a:avLst/>
          </a:prstGeom>
          <a:ln cap="rnd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4657084" y="180141"/>
            <a:ext cx="1697118" cy="1697118"/>
          </a:xfrm>
          <a:custGeom>
            <a:avLst/>
            <a:gdLst/>
            <a:ahLst/>
            <a:cxnLst/>
            <a:rect r="r" b="b" t="t" l="l"/>
            <a:pathLst>
              <a:path h="1697118" w="1697118">
                <a:moveTo>
                  <a:pt x="0" y="0"/>
                </a:moveTo>
                <a:lnTo>
                  <a:pt x="1697117" y="0"/>
                </a:lnTo>
                <a:lnTo>
                  <a:pt x="1697117" y="1697118"/>
                </a:lnTo>
                <a:lnTo>
                  <a:pt x="0" y="169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4657" y="4031266"/>
            <a:ext cx="1915826" cy="1915826"/>
          </a:xfrm>
          <a:custGeom>
            <a:avLst/>
            <a:gdLst/>
            <a:ahLst/>
            <a:cxnLst/>
            <a:rect r="r" b="b" t="t" l="l"/>
            <a:pathLst>
              <a:path h="1915826" w="1915826">
                <a:moveTo>
                  <a:pt x="0" y="0"/>
                </a:moveTo>
                <a:lnTo>
                  <a:pt x="1915826" y="0"/>
                </a:lnTo>
                <a:lnTo>
                  <a:pt x="1915826" y="1915826"/>
                </a:lnTo>
                <a:lnTo>
                  <a:pt x="0" y="1915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74575" y="7046579"/>
            <a:ext cx="2085030" cy="2346591"/>
          </a:xfrm>
          <a:custGeom>
            <a:avLst/>
            <a:gdLst/>
            <a:ahLst/>
            <a:cxnLst/>
            <a:rect r="r" b="b" t="t" l="l"/>
            <a:pathLst>
              <a:path h="2346591" w="2085030">
                <a:moveTo>
                  <a:pt x="0" y="0"/>
                </a:moveTo>
                <a:lnTo>
                  <a:pt x="2085031" y="0"/>
                </a:lnTo>
                <a:lnTo>
                  <a:pt x="2085031" y="2346591"/>
                </a:lnTo>
                <a:lnTo>
                  <a:pt x="0" y="2346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304" t="0" r="-46576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9606" y="933193"/>
            <a:ext cx="3516758" cy="747311"/>
          </a:xfrm>
          <a:custGeom>
            <a:avLst/>
            <a:gdLst/>
            <a:ahLst/>
            <a:cxnLst/>
            <a:rect r="r" b="b" t="t" l="l"/>
            <a:pathLst>
              <a:path h="747311" w="3516758">
                <a:moveTo>
                  <a:pt x="0" y="0"/>
                </a:moveTo>
                <a:lnTo>
                  <a:pt x="3516758" y="0"/>
                </a:lnTo>
                <a:lnTo>
                  <a:pt x="3516758" y="747311"/>
                </a:lnTo>
                <a:lnTo>
                  <a:pt x="0" y="747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38421" y="933193"/>
            <a:ext cx="267164" cy="747311"/>
          </a:xfrm>
          <a:custGeom>
            <a:avLst/>
            <a:gdLst/>
            <a:ahLst/>
            <a:cxnLst/>
            <a:rect r="r" b="b" t="t" l="l"/>
            <a:pathLst>
              <a:path h="747311" w="267164">
                <a:moveTo>
                  <a:pt x="0" y="0"/>
                </a:moveTo>
                <a:lnTo>
                  <a:pt x="267164" y="0"/>
                </a:lnTo>
                <a:lnTo>
                  <a:pt x="267164" y="747311"/>
                </a:lnTo>
                <a:lnTo>
                  <a:pt x="0" y="747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18745" y="2931779"/>
            <a:ext cx="4119950" cy="4114800"/>
          </a:xfrm>
          <a:custGeom>
            <a:avLst/>
            <a:gdLst/>
            <a:ahLst/>
            <a:cxnLst/>
            <a:rect r="r" b="b" t="t" l="l"/>
            <a:pathLst>
              <a:path h="4114800" w="4119950">
                <a:moveTo>
                  <a:pt x="0" y="0"/>
                </a:moveTo>
                <a:lnTo>
                  <a:pt x="4119950" y="0"/>
                </a:lnTo>
                <a:lnTo>
                  <a:pt x="4119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27690" y="2714110"/>
            <a:ext cx="8423730" cy="5612310"/>
          </a:xfrm>
          <a:custGeom>
            <a:avLst/>
            <a:gdLst/>
            <a:ahLst/>
            <a:cxnLst/>
            <a:rect r="r" b="b" t="t" l="l"/>
            <a:pathLst>
              <a:path h="5612310" w="8423730">
                <a:moveTo>
                  <a:pt x="0" y="0"/>
                </a:moveTo>
                <a:lnTo>
                  <a:pt x="8423731" y="0"/>
                </a:lnTo>
                <a:lnTo>
                  <a:pt x="8423731" y="5612311"/>
                </a:lnTo>
                <a:lnTo>
                  <a:pt x="0" y="5612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7" id="17"/>
          <p:cNvSpPr txBox="true"/>
          <p:nvPr/>
        </p:nvSpPr>
        <p:spPr>
          <a:xfrm rot="0">
            <a:off x="-5412467" y="728004"/>
            <a:ext cx="1717231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0"/>
              </a:lnSpc>
            </a:pPr>
            <a:r>
              <a:rPr lang="en-US" b="true" sz="63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Background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574657" y="4031266"/>
            <a:ext cx="1915826" cy="1915826"/>
          </a:xfrm>
          <a:custGeom>
            <a:avLst/>
            <a:gdLst/>
            <a:ahLst/>
            <a:cxnLst/>
            <a:rect r="r" b="b" t="t" l="l"/>
            <a:pathLst>
              <a:path h="1915826" w="1915826">
                <a:moveTo>
                  <a:pt x="0" y="0"/>
                </a:moveTo>
                <a:lnTo>
                  <a:pt x="1915826" y="0"/>
                </a:lnTo>
                <a:lnTo>
                  <a:pt x="1915826" y="1915826"/>
                </a:lnTo>
                <a:lnTo>
                  <a:pt x="0" y="1915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74575" y="7046579"/>
            <a:ext cx="2085030" cy="2346591"/>
          </a:xfrm>
          <a:custGeom>
            <a:avLst/>
            <a:gdLst/>
            <a:ahLst/>
            <a:cxnLst/>
            <a:rect r="r" b="b" t="t" l="l"/>
            <a:pathLst>
              <a:path h="2346591" w="2085030">
                <a:moveTo>
                  <a:pt x="0" y="0"/>
                </a:moveTo>
                <a:lnTo>
                  <a:pt x="2085031" y="0"/>
                </a:lnTo>
                <a:lnTo>
                  <a:pt x="2085031" y="2346591"/>
                </a:lnTo>
                <a:lnTo>
                  <a:pt x="0" y="2346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04" t="0" r="-4657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59606" y="933193"/>
            <a:ext cx="3516758" cy="747311"/>
          </a:xfrm>
          <a:custGeom>
            <a:avLst/>
            <a:gdLst/>
            <a:ahLst/>
            <a:cxnLst/>
            <a:rect r="r" b="b" t="t" l="l"/>
            <a:pathLst>
              <a:path h="747311" w="3516758">
                <a:moveTo>
                  <a:pt x="0" y="0"/>
                </a:moveTo>
                <a:lnTo>
                  <a:pt x="3516758" y="0"/>
                </a:lnTo>
                <a:lnTo>
                  <a:pt x="3516758" y="747311"/>
                </a:lnTo>
                <a:lnTo>
                  <a:pt x="0" y="747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38421" y="933193"/>
            <a:ext cx="267164" cy="747311"/>
          </a:xfrm>
          <a:custGeom>
            <a:avLst/>
            <a:gdLst/>
            <a:ahLst/>
            <a:cxnLst/>
            <a:rect r="r" b="b" t="t" l="l"/>
            <a:pathLst>
              <a:path h="747311" w="267164">
                <a:moveTo>
                  <a:pt x="0" y="0"/>
                </a:moveTo>
                <a:lnTo>
                  <a:pt x="267164" y="0"/>
                </a:lnTo>
                <a:lnTo>
                  <a:pt x="267164" y="747311"/>
                </a:lnTo>
                <a:lnTo>
                  <a:pt x="0" y="747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18745" y="2931779"/>
            <a:ext cx="4119950" cy="4114800"/>
          </a:xfrm>
          <a:custGeom>
            <a:avLst/>
            <a:gdLst/>
            <a:ahLst/>
            <a:cxnLst/>
            <a:rect r="r" b="b" t="t" l="l"/>
            <a:pathLst>
              <a:path h="4114800" w="4119950">
                <a:moveTo>
                  <a:pt x="0" y="0"/>
                </a:moveTo>
                <a:lnTo>
                  <a:pt x="4119950" y="0"/>
                </a:lnTo>
                <a:lnTo>
                  <a:pt x="4119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5412467" y="728004"/>
            <a:ext cx="1717231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0"/>
              </a:lnSpc>
            </a:pPr>
            <a:r>
              <a:rPr lang="en-US" b="true" sz="63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59131" y="2654856"/>
            <a:ext cx="8598883" cy="6655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2"/>
              </a:lnSpc>
            </a:pPr>
          </a:p>
          <a:p>
            <a:pPr algn="l">
              <a:lnSpc>
                <a:spcPts val="4082"/>
              </a:lnSpc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b="true" sz="26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Substance involvement </a:t>
            </a: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(Ohannessian et al., 2017).</a:t>
            </a:r>
          </a:p>
          <a:p>
            <a:pPr algn="l">
              <a:lnSpc>
                <a:spcPts val="4082"/>
              </a:lnSpc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</a:t>
            </a:r>
            <a:r>
              <a:rPr lang="en-US" b="true" sz="26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Unhealthy dietary behavior</a:t>
            </a: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(Prybutok et al., 2024).</a:t>
            </a:r>
          </a:p>
          <a:p>
            <a:pPr algn="l">
              <a:lnSpc>
                <a:spcPts val="4082"/>
              </a:lnSpc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b="true" sz="26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Gambling</a:t>
            </a: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(Savolainen &amp; Oksanen, 2024).</a:t>
            </a:r>
          </a:p>
          <a:p>
            <a:pPr algn="l">
              <a:lnSpc>
                <a:spcPts val="4082"/>
              </a:lnSpc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b="true" sz="26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Sexual risk-taking </a:t>
            </a: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(Doornwaard et al., 2014; Landry et al., 2017).</a:t>
            </a:r>
          </a:p>
          <a:p>
            <a:pPr algn="l">
              <a:lnSpc>
                <a:spcPts val="4082"/>
              </a:lnSpc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b="true" sz="26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Anti-social behavior</a:t>
            </a: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(Baker &amp; Pelfrey, 2016; Espinosa &amp; Clemente, 2010; Tsitsika et al., 2014).</a:t>
            </a:r>
          </a:p>
          <a:p>
            <a:pPr algn="l">
              <a:lnSpc>
                <a:spcPts val="4082"/>
              </a:lnSpc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</a:t>
            </a:r>
            <a:r>
              <a:rPr lang="en-US" b="true" sz="263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Prosocial risk-taking</a:t>
            </a: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(Van Teunenbroek et al., 2021).</a:t>
            </a:r>
          </a:p>
          <a:p>
            <a:pPr algn="l">
              <a:lnSpc>
                <a:spcPts val="4082"/>
              </a:lnSpc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Consistent findings across studies (Boniel-Nissim et al., 2022; Kaur et al., 2020).</a:t>
            </a:r>
          </a:p>
          <a:p>
            <a:pPr algn="l">
              <a:lnSpc>
                <a:spcPts val="4082"/>
              </a:lnSpc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 Unclear mechanisms and directionality (Liu et al., 2023).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657084" y="180141"/>
            <a:ext cx="1697118" cy="1697118"/>
          </a:xfrm>
          <a:custGeom>
            <a:avLst/>
            <a:gdLst/>
            <a:ahLst/>
            <a:cxnLst/>
            <a:rect r="r" b="b" t="t" l="l"/>
            <a:pathLst>
              <a:path h="1697118" w="1697118">
                <a:moveTo>
                  <a:pt x="0" y="0"/>
                </a:moveTo>
                <a:lnTo>
                  <a:pt x="1697117" y="0"/>
                </a:lnTo>
                <a:lnTo>
                  <a:pt x="1697117" y="1697118"/>
                </a:lnTo>
                <a:lnTo>
                  <a:pt x="0" y="1697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66842" y="2075791"/>
            <a:ext cx="15784578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1439" y="9800712"/>
            <a:ext cx="17669807" cy="216029"/>
            <a:chOff x="0" y="0"/>
            <a:chExt cx="23559743" cy="2880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559743" cy="63500"/>
              <a:chOff x="0" y="0"/>
              <a:chExt cx="4653776" cy="1254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65377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653776" cy="50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10800000">
              <a:off x="0" y="213125"/>
              <a:ext cx="23559743" cy="74913"/>
              <a:chOff x="0" y="0"/>
              <a:chExt cx="4653776" cy="14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653776" cy="14798"/>
              </a:xfrm>
              <a:custGeom>
                <a:avLst/>
                <a:gdLst/>
                <a:ahLst/>
                <a:cxnLst/>
                <a:rect r="r" b="b" t="t" l="l"/>
                <a:pathLst>
                  <a:path h="14798" w="4653776">
                    <a:moveTo>
                      <a:pt x="0" y="0"/>
                    </a:moveTo>
                    <a:lnTo>
                      <a:pt x="4653776" y="0"/>
                    </a:lnTo>
                    <a:lnTo>
                      <a:pt x="4653776" y="14798"/>
                    </a:lnTo>
                    <a:lnTo>
                      <a:pt x="0" y="1479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653776" cy="52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6257622" y="512598"/>
            <a:ext cx="992770" cy="992770"/>
          </a:xfrm>
          <a:custGeom>
            <a:avLst/>
            <a:gdLst/>
            <a:ahLst/>
            <a:cxnLst/>
            <a:rect r="r" b="b" t="t" l="l"/>
            <a:pathLst>
              <a:path h="992770" w="992770">
                <a:moveTo>
                  <a:pt x="0" y="0"/>
                </a:moveTo>
                <a:lnTo>
                  <a:pt x="992770" y="0"/>
                </a:lnTo>
                <a:lnTo>
                  <a:pt x="992770" y="992770"/>
                </a:lnTo>
                <a:lnTo>
                  <a:pt x="0" y="992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60250" y="581417"/>
            <a:ext cx="987254" cy="1111102"/>
          </a:xfrm>
          <a:custGeom>
            <a:avLst/>
            <a:gdLst/>
            <a:ahLst/>
            <a:cxnLst/>
            <a:rect r="r" b="b" t="t" l="l"/>
            <a:pathLst>
              <a:path h="1111102" w="987254">
                <a:moveTo>
                  <a:pt x="0" y="0"/>
                </a:moveTo>
                <a:lnTo>
                  <a:pt x="987254" y="0"/>
                </a:lnTo>
                <a:lnTo>
                  <a:pt x="987254" y="1111101"/>
                </a:lnTo>
                <a:lnTo>
                  <a:pt x="0" y="11111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04" t="0" r="-4657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19993" y="325447"/>
            <a:ext cx="1368782" cy="1367071"/>
          </a:xfrm>
          <a:custGeom>
            <a:avLst/>
            <a:gdLst/>
            <a:ahLst/>
            <a:cxnLst/>
            <a:rect r="r" b="b" t="t" l="l"/>
            <a:pathLst>
              <a:path h="1367071" w="1368782">
                <a:moveTo>
                  <a:pt x="0" y="0"/>
                </a:moveTo>
                <a:lnTo>
                  <a:pt x="1368782" y="0"/>
                </a:lnTo>
                <a:lnTo>
                  <a:pt x="1368782" y="1367071"/>
                </a:lnTo>
                <a:lnTo>
                  <a:pt x="0" y="1367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80337" y="568591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10782" y="728004"/>
            <a:ext cx="488212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60"/>
              </a:lnSpc>
            </a:pPr>
            <a:r>
              <a:rPr lang="en-US" b="true" sz="6300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Background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069567"/>
            <a:ext cx="10743642" cy="371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  <a:r>
              <a:rPr lang="en-US" b="true" sz="2676">
                <a:solidFill>
                  <a:srgbClr val="5E17EB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Exposure to Risky Behaviors </a:t>
            </a:r>
            <a:r>
              <a:rPr lang="en-US" sz="2676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– SSM increases exposure to risky actions, reinforcing social modeling and peer influence (Zheng et al., 2021; Geusens &amp; Beullens, 2021).</a:t>
            </a:r>
          </a:p>
          <a:p>
            <a:pPr algn="l" marL="1155743" indent="-385248" lvl="2">
              <a:lnSpc>
                <a:spcPts val="3747"/>
              </a:lnSpc>
              <a:buFont typeface="Arial"/>
              <a:buChar char="⚬"/>
            </a:pPr>
            <a:r>
              <a:rPr lang="en-US" sz="2676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Some research suggests SSM preceeds risk behavior (temporal pattern).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374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57866" y="2139291"/>
            <a:ext cx="15156954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Some theories: What Drives the Relationship Between SSM and Risk-Taking?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657084" y="180141"/>
            <a:ext cx="1697118" cy="1697118"/>
          </a:xfrm>
          <a:custGeom>
            <a:avLst/>
            <a:gdLst/>
            <a:ahLst/>
            <a:cxnLst/>
            <a:rect r="r" b="b" t="t" l="l"/>
            <a:pathLst>
              <a:path h="1697118" w="1697118">
                <a:moveTo>
                  <a:pt x="0" y="0"/>
                </a:moveTo>
                <a:lnTo>
                  <a:pt x="1697117" y="0"/>
                </a:lnTo>
                <a:lnTo>
                  <a:pt x="1697117" y="1697118"/>
                </a:lnTo>
                <a:lnTo>
                  <a:pt x="0" y="1697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DAGdoMXjK6w</dc:identifier>
  <dcterms:modified xsi:type="dcterms:W3CDTF">2011-08-01T06:04:30Z</dcterms:modified>
  <cp:revision>1</cp:revision>
  <dc:title>Your paragraph text</dc:title>
</cp:coreProperties>
</file>